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FF6"/>
    <a:srgbClr val="D7EAF3"/>
    <a:srgbClr val="D2DCE6"/>
    <a:srgbClr val="D2DCE5"/>
    <a:srgbClr val="C8DCE5"/>
    <a:srgbClr val="B6D8E8"/>
    <a:srgbClr val="D3EAF2"/>
    <a:srgbClr val="C6DBE6"/>
    <a:srgbClr val="E2EFF7"/>
    <a:srgbClr val="B6C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03" autoAdjust="0"/>
  </p:normalViewPr>
  <p:slideViewPr>
    <p:cSldViewPr snapToGrid="0" snapToObjects="1">
      <p:cViewPr varScale="1">
        <p:scale>
          <a:sx n="80" d="100"/>
          <a:sy n="80" d="100"/>
        </p:scale>
        <p:origin x="7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192F5-E53C-A74B-B21F-14BA6C2145F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AEB4-5A74-7A46-9C99-4C93C2176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EF3276-9CE1-4950-8E41-04A6540F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91" r="27599" b="34375"/>
          <a:stretch/>
        </p:blipFill>
        <p:spPr>
          <a:xfrm>
            <a:off x="0" y="-1"/>
            <a:ext cx="12192000" cy="61325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EB1794-C15E-4472-BF59-FB718C583CBE}"/>
              </a:ext>
            </a:extLst>
          </p:cNvPr>
          <p:cNvSpPr/>
          <p:nvPr userDrawn="1"/>
        </p:nvSpPr>
        <p:spPr>
          <a:xfrm>
            <a:off x="0" y="6132575"/>
            <a:ext cx="12192000" cy="788771"/>
          </a:xfrm>
          <a:prstGeom prst="rect">
            <a:avLst/>
          </a:prstGeom>
          <a:solidFill>
            <a:srgbClr val="E2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2112F6-C8A5-43C8-AF22-E69450B4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0737" y="24212"/>
            <a:ext cx="4241530" cy="11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CCABE-E61F-2C4C-A1E0-1F3C3738C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78D54-ADFB-534A-AF8F-0B9E6B63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9AE6E-9D2D-E741-9791-64254A8A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A664-708A-E140-89E6-B1B5F8C6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E0909-5847-441E-8268-0AC01797BC32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8575-AE11-054E-9DE9-80F1AA0D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C7F8-3CF9-D140-B7F0-C541E6DA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044AC-33DC-C844-87C9-A2ED460B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7895-9949-8345-A99E-F3CFC241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59600-A790-1C41-94B8-D2B84E9A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76F3-4CB2-C94A-A491-EB024D7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CFF47-970E-3248-B83C-1CB3E028E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80FA4-C083-9C4A-AE87-343443699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EAC56-5C4C-EB47-BF19-BE66D315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1490F-539A-F542-BC90-AE760056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65D2-EB73-1C4B-BDFD-80A9D7E9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76F3-4CB2-C94A-A491-EB024D7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D342-5708-FF44-A5A6-479F162E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9FE7-8562-7643-89B4-E379118D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8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0064A-BA5C-E542-A746-609EF97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22088-220C-EE41-8114-EA69E487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BB54-C917-4D68-B295-5C1FDDB8CA87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1BC60-7CE0-4515-B0FB-536278D1CFCA}"/>
              </a:ext>
            </a:extLst>
          </p:cNvPr>
          <p:cNvSpPr/>
          <p:nvPr userDrawn="1"/>
        </p:nvSpPr>
        <p:spPr>
          <a:xfrm>
            <a:off x="0" y="1596940"/>
            <a:ext cx="12192000" cy="215238"/>
          </a:xfrm>
          <a:prstGeom prst="rect">
            <a:avLst/>
          </a:prstGeom>
          <a:solidFill>
            <a:srgbClr val="D6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8A83FA-D809-4FB4-894C-434D106A5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91" r="27599" b="34375"/>
          <a:stretch/>
        </p:blipFill>
        <p:spPr>
          <a:xfrm>
            <a:off x="0" y="-1"/>
            <a:ext cx="12192000" cy="61325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03B356-35E4-48A2-81B9-CD17AF0B1A05}"/>
              </a:ext>
            </a:extLst>
          </p:cNvPr>
          <p:cNvSpPr/>
          <p:nvPr userDrawn="1"/>
        </p:nvSpPr>
        <p:spPr>
          <a:xfrm>
            <a:off x="0" y="6132575"/>
            <a:ext cx="12192000" cy="788771"/>
          </a:xfrm>
          <a:prstGeom prst="rect">
            <a:avLst/>
          </a:prstGeom>
          <a:solidFill>
            <a:srgbClr val="E2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C37071-DCA3-4991-8865-DD86F19B91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0737" y="24212"/>
            <a:ext cx="4241530" cy="1156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7DE901-93CE-0E4A-B3F5-71F8B3EB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E8C30-B5F5-7944-9673-D1CBF85B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1C8F1-6783-EF41-B348-9478B810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7C42C-102D-014F-9B3A-43476F26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BA368-A3A2-486C-9751-E9E89E3F10C0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DB1C-486A-F744-AB5E-CE7FEC0E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18F2-A642-8348-B365-34B792D42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5415"/>
            <a:ext cx="5181600" cy="3890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E4D77-2929-624E-8A0B-4A9694A2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5415"/>
            <a:ext cx="5181600" cy="3890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BFB3E-C01E-CC44-8C61-6E93892A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3269-1727-EB40-AE91-8D10D24D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791DFCD-0F18-4D23-94FC-BA50C7101867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12A3A4-C6C3-4985-87D8-ABE875EF5674}"/>
              </a:ext>
            </a:extLst>
          </p:cNvPr>
          <p:cNvSpPr/>
          <p:nvPr userDrawn="1"/>
        </p:nvSpPr>
        <p:spPr>
          <a:xfrm>
            <a:off x="0" y="1596940"/>
            <a:ext cx="12192000" cy="215238"/>
          </a:xfrm>
          <a:prstGeom prst="rect">
            <a:avLst/>
          </a:prstGeom>
          <a:solidFill>
            <a:srgbClr val="D6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C208-F8FA-FE49-9933-2D6C88DA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740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38997-51D7-1747-BD43-22A615F99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2643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71CA5-451F-8149-A801-E13487F5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50343"/>
            <a:ext cx="5157787" cy="3085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6A185-7805-0D42-8C72-5CC44BF8A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2643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75546-BFB4-6842-B135-47C5D582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50343"/>
            <a:ext cx="5183188" cy="3085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F1A7A-5FEA-0341-A003-E3BC0379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6FD1E-BF3A-AC4D-B19F-4FC44680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5387FF7-13FA-43AA-A880-A9FE883138D1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20A26-4991-40EF-A770-751FE50A64CC}"/>
              </a:ext>
            </a:extLst>
          </p:cNvPr>
          <p:cNvSpPr/>
          <p:nvPr userDrawn="1"/>
        </p:nvSpPr>
        <p:spPr>
          <a:xfrm>
            <a:off x="0" y="1596940"/>
            <a:ext cx="12192000" cy="215238"/>
          </a:xfrm>
          <a:prstGeom prst="rect">
            <a:avLst/>
          </a:prstGeom>
          <a:solidFill>
            <a:srgbClr val="D6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C59A-821D-2D40-BBED-B0C002AE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D2F4C-10BA-CC49-A567-3C32F0AB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54F35-1D54-264D-ADD1-7F57DB2F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3BA9BA9-5E1C-4A66-B479-EC5836A0CAD8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62E2E-83F8-4590-A206-B0C2F6478DBD}"/>
              </a:ext>
            </a:extLst>
          </p:cNvPr>
          <p:cNvSpPr/>
          <p:nvPr userDrawn="1"/>
        </p:nvSpPr>
        <p:spPr>
          <a:xfrm>
            <a:off x="0" y="1596940"/>
            <a:ext cx="12192000" cy="215238"/>
          </a:xfrm>
          <a:prstGeom prst="rect">
            <a:avLst/>
          </a:prstGeom>
          <a:solidFill>
            <a:srgbClr val="D6E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0C67D-DF34-CE41-B41E-0D7B3A64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E6E3C-5C54-DA45-995F-B7F5C51B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A6FB200-517D-4E8B-BCA1-F7C947E6D1DC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6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F7BE-99D6-254C-BF74-0E3C4B48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5B07-AD30-4449-97D8-19C1F2E9B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8A552-96F3-2242-B74B-BFF1610E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6457-A843-FE40-A993-EFDB625D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DC36-4B09-B247-9FB6-20A38A9F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861D81-E736-49B0-9F29-B6D0CB76CD0A}"/>
              </a:ext>
            </a:extLst>
          </p:cNvPr>
          <p:cNvSpPr txBox="1">
            <a:spLocks/>
          </p:cNvSpPr>
          <p:nvPr userDrawn="1"/>
        </p:nvSpPr>
        <p:spPr>
          <a:xfrm>
            <a:off x="921123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E76F3-4CB2-C94A-A491-EB024D7BFC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934D-2D80-384E-97C8-CF77F6CB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54E03-37C4-744B-B9B6-E27250366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4567A-5574-CD48-93DB-1E1680A47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26A52-549E-7140-90F6-0E226E54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2FF25-588E-8F4B-BFF5-D47FADD7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32C44-7FDF-AA48-AAE1-CF7F57B0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76F3-4CB2-C94A-A491-EB024D7BF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CC5C9-7D8A-F649-82ED-8EBF6644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CD5A2-11C1-474B-B4A4-6116E2FA7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8F3C5-F801-5C40-ACD2-B560013DB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E4BB-B99B-7F4E-B336-1F88E3CA9EA5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46203-9D30-9944-9593-F2E18F3AA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74C6-7B43-C047-9C28-94D1F6FCD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76F3-4CB2-C94A-A491-EB024D7BFC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30E32-2013-4D00-97AF-A5DE23A09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5467" r="27599" b="42341"/>
          <a:stretch/>
        </p:blipFill>
        <p:spPr>
          <a:xfrm flipH="1">
            <a:off x="0" y="5831990"/>
            <a:ext cx="12192000" cy="1070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150D4-2043-45A9-B0E3-5DD183D46FF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30389" y="5967307"/>
            <a:ext cx="2931696" cy="7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mp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2873-4445-4628-AEE3-CA41BE11E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Silo RF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2F5E0-522E-4424-84B9-F038ADD0A1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8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04988-150E-46B6-B31E-1E546BD2A882}"/>
              </a:ext>
            </a:extLst>
          </p:cNvPr>
          <p:cNvSpPr txBox="1"/>
          <p:nvPr/>
        </p:nvSpPr>
        <p:spPr>
          <a:xfrm>
            <a:off x="9998836" y="3117658"/>
            <a:ext cx="17716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Control Room – </a:t>
            </a:r>
          </a:p>
          <a:p>
            <a:r>
              <a:rPr lang="en-US" sz="1400" dirty="0"/>
              <a:t>Silo Deck Door Closed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4C5D-3640-4F7D-9540-AD3612F8C62B}"/>
              </a:ext>
            </a:extLst>
          </p:cNvPr>
          <p:cNvSpPr txBox="1"/>
          <p:nvPr/>
        </p:nvSpPr>
        <p:spPr>
          <a:xfrm>
            <a:off x="9998836" y="4551367"/>
            <a:ext cx="1606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Control Room – </a:t>
            </a:r>
          </a:p>
          <a:p>
            <a:r>
              <a:rPr lang="en-US" sz="1400" dirty="0"/>
              <a:t>Silo Deck + </a:t>
            </a:r>
          </a:p>
          <a:p>
            <a:r>
              <a:rPr lang="en-US" sz="1400" dirty="0"/>
              <a:t>Outer Doors Closed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AC48-ABBE-42B3-B2CB-C9F671492F65}"/>
              </a:ext>
            </a:extLst>
          </p:cNvPr>
          <p:cNvSpPr txBox="1"/>
          <p:nvPr/>
        </p:nvSpPr>
        <p:spPr>
          <a:xfrm>
            <a:off x="9998836" y="1683950"/>
            <a:ext cx="21209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Control Room – </a:t>
            </a:r>
          </a:p>
          <a:p>
            <a:r>
              <a:rPr lang="en-US" sz="1400" dirty="0"/>
              <a:t>Control Room Door Closed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5AA613-B7A9-41C5-9418-BA7D48D0E443}"/>
              </a:ext>
            </a:extLst>
          </p:cNvPr>
          <p:cNvSpPr txBox="1"/>
          <p:nvPr/>
        </p:nvSpPr>
        <p:spPr>
          <a:xfrm>
            <a:off x="9998836" y="465686"/>
            <a:ext cx="2193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Control Room - Doors Open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ACC48-A59B-4484-8E92-D80E1FC539B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4813"/>
          <a:stretch/>
        </p:blipFill>
        <p:spPr>
          <a:xfrm>
            <a:off x="66816" y="4193649"/>
            <a:ext cx="9942857" cy="1554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B5167-DE74-4EFB-AF93-1836E57EA37A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54813"/>
          <a:stretch/>
        </p:blipFill>
        <p:spPr>
          <a:xfrm>
            <a:off x="66816" y="2819418"/>
            <a:ext cx="9942857" cy="1554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5CF530-067C-447F-B861-9F56C96A48A5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4819"/>
          <a:stretch/>
        </p:blipFill>
        <p:spPr>
          <a:xfrm>
            <a:off x="66816" y="1445188"/>
            <a:ext cx="9944100" cy="1554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869B9-4F7D-4BB6-ADF4-097FE449F44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55014"/>
          <a:stretch/>
        </p:blipFill>
        <p:spPr>
          <a:xfrm>
            <a:off x="66816" y="70958"/>
            <a:ext cx="9944100" cy="15544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B253603-141D-405C-B5E3-77F580C99737}"/>
              </a:ext>
            </a:extLst>
          </p:cNvPr>
          <p:cNvSpPr txBox="1"/>
          <p:nvPr/>
        </p:nvSpPr>
        <p:spPr>
          <a:xfrm>
            <a:off x="5190802" y="1809138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(-82 dBm)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48D22-E653-4741-891C-90FAF2279B2E}"/>
              </a:ext>
            </a:extLst>
          </p:cNvPr>
          <p:cNvSpPr txBox="1"/>
          <p:nvPr/>
        </p:nvSpPr>
        <p:spPr>
          <a:xfrm>
            <a:off x="5190801" y="396235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(-77 dBm)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B981-A203-42F2-8A82-C2091EC02F9C}"/>
              </a:ext>
            </a:extLst>
          </p:cNvPr>
          <p:cNvSpPr txBox="1"/>
          <p:nvPr/>
        </p:nvSpPr>
        <p:spPr>
          <a:xfrm>
            <a:off x="5190800" y="3236254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(-84 dBm)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4A55E1-E0B0-45DD-BAC7-1D711D43C8EC}"/>
              </a:ext>
            </a:extLst>
          </p:cNvPr>
          <p:cNvSpPr txBox="1"/>
          <p:nvPr/>
        </p:nvSpPr>
        <p:spPr>
          <a:xfrm>
            <a:off x="5186035" y="4610238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(-90 dBm)</a:t>
            </a:r>
          </a:p>
        </p:txBody>
      </p:sp>
    </p:spTree>
    <p:extLst>
      <p:ext uri="{BB962C8B-B14F-4D97-AF65-F5344CB8AC3E}">
        <p14:creationId xmlns:p14="http://schemas.microsoft.com/office/powerpoint/2010/main" val="3134646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6BF18-51E8-4F5E-B718-FC93813A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53679"/>
            <a:ext cx="10029825" cy="53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CC01CBA-DFEA-4150-839F-6EF1D0A4D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36"/>
          <a:stretch/>
        </p:blipFill>
        <p:spPr>
          <a:xfrm>
            <a:off x="164449" y="145673"/>
            <a:ext cx="9942857" cy="269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59131-E42E-4181-A402-FC6306E8A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6"/>
          <a:stretch/>
        </p:blipFill>
        <p:spPr>
          <a:xfrm>
            <a:off x="164449" y="3017519"/>
            <a:ext cx="9942857" cy="2696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FE92D-C8BE-417A-A173-FFB91635E0B9}"/>
              </a:ext>
            </a:extLst>
          </p:cNvPr>
          <p:cNvSpPr txBox="1"/>
          <p:nvPr/>
        </p:nvSpPr>
        <p:spPr>
          <a:xfrm>
            <a:off x="10198972" y="1316083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Exterior Baseline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D19C9-7E69-4121-A71B-0FF2A76EE29E}"/>
              </a:ext>
            </a:extLst>
          </p:cNvPr>
          <p:cNvSpPr txBox="1"/>
          <p:nvPr/>
        </p:nvSpPr>
        <p:spPr>
          <a:xfrm>
            <a:off x="10198972" y="4181027"/>
            <a:ext cx="19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(Doors Closed)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4F82E-E049-4860-9413-2222F79BEEC6}"/>
              </a:ext>
            </a:extLst>
          </p:cNvPr>
          <p:cNvSpPr txBox="1"/>
          <p:nvPr/>
        </p:nvSpPr>
        <p:spPr>
          <a:xfrm>
            <a:off x="8247888" y="108175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Outside</a:t>
            </a:r>
          </a:p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B72EF-0ACA-4B87-AB3B-1F3770D1FD75}"/>
              </a:ext>
            </a:extLst>
          </p:cNvPr>
          <p:cNvSpPr txBox="1"/>
          <p:nvPr/>
        </p:nvSpPr>
        <p:spPr>
          <a:xfrm>
            <a:off x="8400288" y="4093464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Outside</a:t>
            </a:r>
          </a:p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A9F8C-B565-46FC-8810-3B750470C395}"/>
              </a:ext>
            </a:extLst>
          </p:cNvPr>
          <p:cNvSpPr txBox="1"/>
          <p:nvPr/>
        </p:nvSpPr>
        <p:spPr>
          <a:xfrm>
            <a:off x="1938391" y="75859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Cellular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9F7AB1-8BB6-426B-8C2C-D12BFB238031}"/>
              </a:ext>
            </a:extLst>
          </p:cNvPr>
          <p:cNvCxnSpPr/>
          <p:nvPr/>
        </p:nvCxnSpPr>
        <p:spPr>
          <a:xfrm flipH="1">
            <a:off x="2148840" y="1144132"/>
            <a:ext cx="82296" cy="58395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2B6547-A7B3-4A76-9A6C-0DC149EC526A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385790" y="1127922"/>
            <a:ext cx="165386" cy="557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EF5089-0731-4BC2-B958-392DD24B1A6B}"/>
              </a:ext>
            </a:extLst>
          </p:cNvPr>
          <p:cNvSpPr txBox="1"/>
          <p:nvPr/>
        </p:nvSpPr>
        <p:spPr>
          <a:xfrm>
            <a:off x="5575449" y="95946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Cellular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8872C2-0D91-4BEE-950F-A47E9E96D236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022848" y="1328798"/>
            <a:ext cx="165386" cy="5574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CACF2D-D154-4B13-BEFF-5A472A0F884D}"/>
              </a:ext>
            </a:extLst>
          </p:cNvPr>
          <p:cNvSpPr txBox="1"/>
          <p:nvPr/>
        </p:nvSpPr>
        <p:spPr>
          <a:xfrm>
            <a:off x="1180669" y="103558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95421EC-0161-4D9A-9B71-FE92936296F9}"/>
              </a:ext>
            </a:extLst>
          </p:cNvPr>
          <p:cNvSpPr/>
          <p:nvPr/>
        </p:nvSpPr>
        <p:spPr>
          <a:xfrm rot="5400000">
            <a:off x="1270177" y="1191814"/>
            <a:ext cx="249307" cy="737900"/>
          </a:xfrm>
          <a:prstGeom prst="leftBrace">
            <a:avLst>
              <a:gd name="adj1" fmla="val 8333"/>
              <a:gd name="adj2" fmla="val 51239"/>
            </a:avLst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59131-E42E-4181-A402-FC6306E8A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36"/>
          <a:stretch/>
        </p:blipFill>
        <p:spPr>
          <a:xfrm>
            <a:off x="164449" y="3017519"/>
            <a:ext cx="9942857" cy="2696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C4EA1-E039-408F-A5AA-FD0067F28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36"/>
          <a:stretch/>
        </p:blipFill>
        <p:spPr>
          <a:xfrm>
            <a:off x="164450" y="152574"/>
            <a:ext cx="9942857" cy="2696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CFE92D-C8BE-417A-A173-FFB91635E0B9}"/>
              </a:ext>
            </a:extLst>
          </p:cNvPr>
          <p:cNvSpPr txBox="1"/>
          <p:nvPr/>
        </p:nvSpPr>
        <p:spPr>
          <a:xfrm>
            <a:off x="10198972" y="1316083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(Doors Open)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D19C9-7E69-4121-A71B-0FF2A76EE29E}"/>
              </a:ext>
            </a:extLst>
          </p:cNvPr>
          <p:cNvSpPr txBox="1"/>
          <p:nvPr/>
        </p:nvSpPr>
        <p:spPr>
          <a:xfrm>
            <a:off x="10198972" y="4181027"/>
            <a:ext cx="194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(Doors Closed)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4F82E-E049-4860-9413-2222F79BEEC6}"/>
              </a:ext>
            </a:extLst>
          </p:cNvPr>
          <p:cNvSpPr txBox="1"/>
          <p:nvPr/>
        </p:nvSpPr>
        <p:spPr>
          <a:xfrm>
            <a:off x="8247888" y="3941064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Outside</a:t>
            </a:r>
          </a:p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2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9F9C7-D588-4D29-AEA8-52F44C008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51" y="128125"/>
            <a:ext cx="4295775" cy="2524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B6786-4EB8-4C60-B2EE-CC69EA39D388}"/>
              </a:ext>
            </a:extLst>
          </p:cNvPr>
          <p:cNvSpPr txBox="1"/>
          <p:nvPr/>
        </p:nvSpPr>
        <p:spPr>
          <a:xfrm>
            <a:off x="7309626" y="467036"/>
            <a:ext cx="13740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506-512 MHz</a:t>
            </a:r>
          </a:p>
          <a:p>
            <a:r>
              <a:rPr lang="en-US" sz="1700" dirty="0"/>
              <a:t>470-476 MHz</a:t>
            </a:r>
          </a:p>
          <a:p>
            <a:r>
              <a:rPr lang="en-US" sz="1700" dirty="0"/>
              <a:t>578-584 MHz</a:t>
            </a:r>
          </a:p>
          <a:p>
            <a:r>
              <a:rPr lang="en-US" sz="1700" dirty="0"/>
              <a:t>174-180 MHz</a:t>
            </a:r>
          </a:p>
          <a:p>
            <a:r>
              <a:rPr lang="en-US" sz="1700" dirty="0"/>
              <a:t>602-608 MHz</a:t>
            </a:r>
          </a:p>
          <a:p>
            <a:r>
              <a:rPr lang="en-US" sz="1700" dirty="0"/>
              <a:t>482-488 MHz</a:t>
            </a:r>
          </a:p>
          <a:p>
            <a:r>
              <a:rPr lang="en-US" sz="1700" dirty="0"/>
              <a:t>536-542 MHz</a:t>
            </a:r>
          </a:p>
          <a:p>
            <a:r>
              <a:rPr lang="en-US" sz="1700" dirty="0"/>
              <a:t>186-192 MHz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E1BEE0-20CD-4F6B-B459-B2C263655BB8}"/>
              </a:ext>
            </a:extLst>
          </p:cNvPr>
          <p:cNvGrpSpPr/>
          <p:nvPr/>
        </p:nvGrpSpPr>
        <p:grpSpPr>
          <a:xfrm>
            <a:off x="2200274" y="2991161"/>
            <a:ext cx="8644509" cy="2696350"/>
            <a:chOff x="2200274" y="2991161"/>
            <a:chExt cx="8644509" cy="26963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F2AC57-1443-4EE3-BECF-8E179416B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" t="54336" r="78754"/>
            <a:stretch/>
          </p:blipFill>
          <p:spPr>
            <a:xfrm>
              <a:off x="2200274" y="2991161"/>
              <a:ext cx="8644509" cy="269635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B41F43-3F9A-4707-B028-0C39748F242D}"/>
                </a:ext>
              </a:extLst>
            </p:cNvPr>
            <p:cNvSpPr txBox="1"/>
            <p:nvPr/>
          </p:nvSpPr>
          <p:spPr>
            <a:xfrm>
              <a:off x="9461649" y="3441062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Cellular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64D4E6A-9899-431E-904B-4B38BFAE196E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909048" y="3810394"/>
              <a:ext cx="165386" cy="55749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1C4A25-D956-435E-83DA-B7CDD5119C03}"/>
                </a:ext>
              </a:extLst>
            </p:cNvPr>
            <p:cNvSpPr txBox="1"/>
            <p:nvPr/>
          </p:nvSpPr>
          <p:spPr>
            <a:xfrm>
              <a:off x="6267072" y="3189927"/>
              <a:ext cx="570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WCAX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7B87F7-ACDD-43AD-A827-0CEB5350E1F2}"/>
                </a:ext>
              </a:extLst>
            </p:cNvPr>
            <p:cNvSpPr txBox="1"/>
            <p:nvPr/>
          </p:nvSpPr>
          <p:spPr>
            <a:xfrm>
              <a:off x="7204611" y="4319484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WFFT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4FCF59-8C12-408B-A753-0654333E8058}"/>
                </a:ext>
              </a:extLst>
            </p:cNvPr>
            <p:cNvSpPr txBox="1"/>
            <p:nvPr/>
          </p:nvSpPr>
          <p:spPr>
            <a:xfrm>
              <a:off x="6540177" y="3964882"/>
              <a:ext cx="633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W25BT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2D0C3D9-31C8-48AD-9F7E-283ADF656D0B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552535" y="3466926"/>
              <a:ext cx="11053" cy="87292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341AB44-EE70-428C-BDAB-A316C051FBD5}"/>
                </a:ext>
              </a:extLst>
            </p:cNvPr>
            <p:cNvCxnSpPr>
              <a:cxnSpLocks/>
            </p:cNvCxnSpPr>
            <p:nvPr/>
          </p:nvCxnSpPr>
          <p:spPr>
            <a:xfrm>
              <a:off x="6863389" y="4225398"/>
              <a:ext cx="0" cy="58748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04E886-2520-4B66-9734-8AFA74F36431}"/>
                </a:ext>
              </a:extLst>
            </p:cNvPr>
            <p:cNvSpPr txBox="1"/>
            <p:nvPr/>
          </p:nvSpPr>
          <p:spPr>
            <a:xfrm>
              <a:off x="5605834" y="3441062"/>
              <a:ext cx="5478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WPTZ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5DA882-E1B3-4AF9-B843-5ABEAA5B2430}"/>
                </a:ext>
              </a:extLst>
            </p:cNvPr>
            <p:cNvCxnSpPr>
              <a:cxnSpLocks/>
            </p:cNvCxnSpPr>
            <p:nvPr/>
          </p:nvCxnSpPr>
          <p:spPr>
            <a:xfrm>
              <a:off x="5889343" y="3752361"/>
              <a:ext cx="0" cy="58748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DDD08E-655E-4A00-8234-E51197C03143}"/>
                </a:ext>
              </a:extLst>
            </p:cNvPr>
            <p:cNvSpPr txBox="1"/>
            <p:nvPr/>
          </p:nvSpPr>
          <p:spPr>
            <a:xfrm>
              <a:off x="5986706" y="3826383"/>
              <a:ext cx="631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W16AL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6690C1-C6AA-4CBE-9DCD-0E62DC17D681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58" y="4164242"/>
              <a:ext cx="0" cy="58748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43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9B35E-0A27-49CF-B681-0E22BF37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40" y="266368"/>
            <a:ext cx="7294239" cy="528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A7016F-593E-4076-B4CE-B7027C755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46"/>
          <a:stretch/>
        </p:blipFill>
        <p:spPr>
          <a:xfrm>
            <a:off x="155306" y="109727"/>
            <a:ext cx="9942857" cy="2678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D1E22-0CE5-4A53-824A-03D18E25A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46"/>
          <a:stretch/>
        </p:blipFill>
        <p:spPr>
          <a:xfrm>
            <a:off x="155307" y="3017519"/>
            <a:ext cx="9942857" cy="2678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04988-150E-46B6-B31E-1E546BD2A882}"/>
              </a:ext>
            </a:extLst>
          </p:cNvPr>
          <p:cNvSpPr txBox="1"/>
          <p:nvPr/>
        </p:nvSpPr>
        <p:spPr>
          <a:xfrm>
            <a:off x="10198972" y="1316083"/>
            <a:ext cx="170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“Faraday Room”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4C5D-3640-4F7D-9540-AD3612F8C62B}"/>
              </a:ext>
            </a:extLst>
          </p:cNvPr>
          <p:cNvSpPr txBox="1"/>
          <p:nvPr/>
        </p:nvSpPr>
        <p:spPr>
          <a:xfrm>
            <a:off x="10198972" y="4181027"/>
            <a:ext cx="19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Unlicensed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75FAE-D4CE-4670-857B-3059B77788C6}"/>
              </a:ext>
            </a:extLst>
          </p:cNvPr>
          <p:cNvSpPr txBox="1"/>
          <p:nvPr/>
        </p:nvSpPr>
        <p:spPr>
          <a:xfrm>
            <a:off x="7726062" y="832098"/>
            <a:ext cx="886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Interior</a:t>
            </a:r>
          </a:p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E7F0F-4A1A-426B-AB02-6FE049042C9A}"/>
              </a:ext>
            </a:extLst>
          </p:cNvPr>
          <p:cNvSpPr txBox="1"/>
          <p:nvPr/>
        </p:nvSpPr>
        <p:spPr>
          <a:xfrm>
            <a:off x="5956859" y="108702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2EAF8-AE41-491F-A429-774F092F9780}"/>
              </a:ext>
            </a:extLst>
          </p:cNvPr>
          <p:cNvSpPr txBox="1"/>
          <p:nvPr/>
        </p:nvSpPr>
        <p:spPr>
          <a:xfrm>
            <a:off x="2808275" y="715918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Unlicensed</a:t>
            </a:r>
          </a:p>
          <a:p>
            <a:r>
              <a:rPr lang="en-US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82A03-1651-43AC-BADF-CDAC68441CED}"/>
              </a:ext>
            </a:extLst>
          </p:cNvPr>
          <p:cNvSpPr txBox="1"/>
          <p:nvPr/>
        </p:nvSpPr>
        <p:spPr>
          <a:xfrm>
            <a:off x="418643" y="129376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57705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04988-150E-46B6-B31E-1E546BD2A882}"/>
              </a:ext>
            </a:extLst>
          </p:cNvPr>
          <p:cNvSpPr txBox="1"/>
          <p:nvPr/>
        </p:nvSpPr>
        <p:spPr>
          <a:xfrm>
            <a:off x="10198972" y="1316083"/>
            <a:ext cx="142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 Silo </a:t>
            </a:r>
          </a:p>
          <a:p>
            <a:r>
              <a:rPr lang="en-US" dirty="0"/>
              <a:t>(Open)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4C5D-3640-4F7D-9540-AD3612F8C62B}"/>
              </a:ext>
            </a:extLst>
          </p:cNvPr>
          <p:cNvSpPr txBox="1"/>
          <p:nvPr/>
        </p:nvSpPr>
        <p:spPr>
          <a:xfrm>
            <a:off x="10198972" y="4181027"/>
            <a:ext cx="142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 Silo </a:t>
            </a:r>
          </a:p>
          <a:p>
            <a:r>
              <a:rPr lang="en-US" dirty="0"/>
              <a:t>(Closed)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75FAE-D4CE-4670-857B-3059B77788C6}"/>
              </a:ext>
            </a:extLst>
          </p:cNvPr>
          <p:cNvSpPr txBox="1"/>
          <p:nvPr/>
        </p:nvSpPr>
        <p:spPr>
          <a:xfrm>
            <a:off x="7726062" y="832098"/>
            <a:ext cx="886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Interior</a:t>
            </a:r>
          </a:p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E7F0F-4A1A-426B-AB02-6FE049042C9A}"/>
              </a:ext>
            </a:extLst>
          </p:cNvPr>
          <p:cNvSpPr txBox="1"/>
          <p:nvPr/>
        </p:nvSpPr>
        <p:spPr>
          <a:xfrm>
            <a:off x="5956859" y="108702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Cellular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2EAF8-AE41-491F-A429-774F092F9780}"/>
              </a:ext>
            </a:extLst>
          </p:cNvPr>
          <p:cNvSpPr txBox="1"/>
          <p:nvPr/>
        </p:nvSpPr>
        <p:spPr>
          <a:xfrm>
            <a:off x="2808275" y="715918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Unlicensed</a:t>
            </a:r>
          </a:p>
          <a:p>
            <a:r>
              <a:rPr lang="en-US" dirty="0">
                <a:solidFill>
                  <a:schemeClr val="bg1"/>
                </a:solidFill>
              </a:rPr>
              <a:t>Source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82A03-1651-43AC-BADF-CDAC68441CED}"/>
              </a:ext>
            </a:extLst>
          </p:cNvPr>
          <p:cNvSpPr txBox="1"/>
          <p:nvPr/>
        </p:nvSpPr>
        <p:spPr>
          <a:xfrm>
            <a:off x="418643" y="129376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TBD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D2952-F1B7-4B6C-B6F2-41A065ED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46"/>
          <a:stretch/>
        </p:blipFill>
        <p:spPr>
          <a:xfrm>
            <a:off x="155306" y="3026662"/>
            <a:ext cx="9942857" cy="2678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9636CE-6D3B-4912-A2E4-B967265E3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46"/>
          <a:stretch/>
        </p:blipFill>
        <p:spPr>
          <a:xfrm>
            <a:off x="155305" y="161718"/>
            <a:ext cx="9942857" cy="26780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3172B5-9F4D-4F18-B427-1E052076CAF2}"/>
              </a:ext>
            </a:extLst>
          </p:cNvPr>
          <p:cNvSpPr txBox="1"/>
          <p:nvPr/>
        </p:nvSpPr>
        <p:spPr>
          <a:xfrm>
            <a:off x="7953051" y="830111"/>
            <a:ext cx="137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WiFi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From Laptop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05496-14D9-40C0-ACA9-BAD96A7F3834}"/>
              </a:ext>
            </a:extLst>
          </p:cNvPr>
          <p:cNvSpPr txBox="1"/>
          <p:nvPr/>
        </p:nvSpPr>
        <p:spPr>
          <a:xfrm>
            <a:off x="3857302" y="715917"/>
            <a:ext cx="163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Signal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4A89BB-6631-48DF-8B8F-164D577F8A97}"/>
              </a:ext>
            </a:extLst>
          </p:cNvPr>
          <p:cNvCxnSpPr>
            <a:cxnSpLocks/>
          </p:cNvCxnSpPr>
          <p:nvPr/>
        </p:nvCxnSpPr>
        <p:spPr>
          <a:xfrm flipH="1">
            <a:off x="3282696" y="1082106"/>
            <a:ext cx="905863" cy="7284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32F293-7FAF-4031-A999-BBB08C3F84B6}"/>
              </a:ext>
            </a:extLst>
          </p:cNvPr>
          <p:cNvCxnSpPr>
            <a:cxnSpLocks/>
          </p:cNvCxnSpPr>
          <p:nvPr/>
        </p:nvCxnSpPr>
        <p:spPr>
          <a:xfrm>
            <a:off x="4855464" y="1087023"/>
            <a:ext cx="1101395" cy="576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8BF9F7F-3746-49FF-81C3-142F9D9A365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4651"/>
          <a:stretch/>
        </p:blipFill>
        <p:spPr>
          <a:xfrm>
            <a:off x="52009" y="4342919"/>
            <a:ext cx="9944100" cy="146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04988-150E-46B6-B31E-1E546BD2A882}"/>
              </a:ext>
            </a:extLst>
          </p:cNvPr>
          <p:cNvSpPr txBox="1"/>
          <p:nvPr/>
        </p:nvSpPr>
        <p:spPr>
          <a:xfrm>
            <a:off x="10009673" y="3131980"/>
            <a:ext cx="2225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+ </a:t>
            </a:r>
          </a:p>
          <a:p>
            <a:r>
              <a:rPr lang="en-US" sz="1400" dirty="0"/>
              <a:t>Outer Doors Closed (sweep)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4C5D-3640-4F7D-9540-AD3612F8C62B}"/>
              </a:ext>
            </a:extLst>
          </p:cNvPr>
          <p:cNvSpPr txBox="1"/>
          <p:nvPr/>
        </p:nvSpPr>
        <p:spPr>
          <a:xfrm>
            <a:off x="10009673" y="4551367"/>
            <a:ext cx="2225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Lower Control Room – </a:t>
            </a:r>
          </a:p>
          <a:p>
            <a:r>
              <a:rPr lang="en-US" sz="1400" dirty="0"/>
              <a:t>Silo Deck + </a:t>
            </a:r>
          </a:p>
          <a:p>
            <a:r>
              <a:rPr lang="en-US" sz="1400" dirty="0"/>
              <a:t>Outer Doors Closed (sweep)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B4012-FD9B-42ED-BECA-6DE38649AE8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54646"/>
          <a:stretch/>
        </p:blipFill>
        <p:spPr>
          <a:xfrm>
            <a:off x="53252" y="2796642"/>
            <a:ext cx="9942857" cy="1463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C59F7A-B55A-4B4D-8354-4E3EB1339418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4646"/>
          <a:stretch/>
        </p:blipFill>
        <p:spPr>
          <a:xfrm>
            <a:off x="53252" y="1442580"/>
            <a:ext cx="9942857" cy="14630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F0AC48-ABBE-42B3-B2CB-C9F671492F65}"/>
              </a:ext>
            </a:extLst>
          </p:cNvPr>
          <p:cNvSpPr txBox="1"/>
          <p:nvPr/>
        </p:nvSpPr>
        <p:spPr>
          <a:xfrm>
            <a:off x="10009673" y="1712593"/>
            <a:ext cx="176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</a:t>
            </a:r>
          </a:p>
          <a:p>
            <a:r>
              <a:rPr lang="en-US" sz="1400" dirty="0"/>
              <a:t>Doors Closed (sweep)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8631DC7-279C-406F-B14C-1DC41FABE68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4646"/>
          <a:stretch/>
        </p:blipFill>
        <p:spPr>
          <a:xfrm>
            <a:off x="53252" y="88518"/>
            <a:ext cx="9942857" cy="14630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5AA613-B7A9-41C5-9418-BA7D48D0E443}"/>
              </a:ext>
            </a:extLst>
          </p:cNvPr>
          <p:cNvSpPr txBox="1"/>
          <p:nvPr/>
        </p:nvSpPr>
        <p:spPr>
          <a:xfrm>
            <a:off x="10009673" y="293206"/>
            <a:ext cx="1725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+ </a:t>
            </a:r>
          </a:p>
          <a:p>
            <a:r>
              <a:rPr lang="en-US" sz="1400" dirty="0"/>
              <a:t>Doors Open (sweep))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4018A6-A24F-4F92-9C66-962B64EE8A2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54646"/>
          <a:stretch/>
        </p:blipFill>
        <p:spPr>
          <a:xfrm>
            <a:off x="53252" y="2914626"/>
            <a:ext cx="9942857" cy="1463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E5959D-EC00-431A-8E72-8887E8905B4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4646"/>
          <a:stretch/>
        </p:blipFill>
        <p:spPr>
          <a:xfrm>
            <a:off x="53252" y="1501572"/>
            <a:ext cx="9942857" cy="14630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549D153-E5A6-490E-B36F-7A6CB3E42EDA}"/>
              </a:ext>
            </a:extLst>
          </p:cNvPr>
          <p:cNvSpPr txBox="1"/>
          <p:nvPr/>
        </p:nvSpPr>
        <p:spPr>
          <a:xfrm>
            <a:off x="5962649" y="4353391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(500-3000 MHz)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73629E-A946-4168-8A60-E8A71B4AA6D8}"/>
              </a:ext>
            </a:extLst>
          </p:cNvPr>
          <p:cNvSpPr txBox="1"/>
          <p:nvPr/>
        </p:nvSpPr>
        <p:spPr>
          <a:xfrm>
            <a:off x="5962648" y="2940338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(500-3000 MHz)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C23AE9-33C8-4992-B584-7170A8343F50}"/>
              </a:ext>
            </a:extLst>
          </p:cNvPr>
          <p:cNvSpPr txBox="1"/>
          <p:nvPr/>
        </p:nvSpPr>
        <p:spPr>
          <a:xfrm>
            <a:off x="5962647" y="1494839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(500-3000 MHz)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21BD87-8AC1-4593-91F4-B7325AA2194B}"/>
              </a:ext>
            </a:extLst>
          </p:cNvPr>
          <p:cNvSpPr txBox="1"/>
          <p:nvPr/>
        </p:nvSpPr>
        <p:spPr>
          <a:xfrm>
            <a:off x="5962646" y="71822"/>
            <a:ext cx="259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(500-3000 MHz)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4637A4-59F3-4001-BDF3-4FD9106145C7}"/>
              </a:ext>
            </a:extLst>
          </p:cNvPr>
          <p:cNvSpPr txBox="1"/>
          <p:nvPr/>
        </p:nvSpPr>
        <p:spPr>
          <a:xfrm>
            <a:off x="492889" y="3033475"/>
            <a:ext cx="163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Scanning Signal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53DA05-E215-4769-9D27-C4C4A70ADF63}"/>
              </a:ext>
            </a:extLst>
          </p:cNvPr>
          <p:cNvCxnSpPr>
            <a:cxnSpLocks/>
          </p:cNvCxnSpPr>
          <p:nvPr/>
        </p:nvCxnSpPr>
        <p:spPr>
          <a:xfrm>
            <a:off x="1503680" y="3347720"/>
            <a:ext cx="2534920" cy="19253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0985B19-07DF-4BD4-9525-BFA072D19FEE}"/>
              </a:ext>
            </a:extLst>
          </p:cNvPr>
          <p:cNvSpPr txBox="1"/>
          <p:nvPr/>
        </p:nvSpPr>
        <p:spPr>
          <a:xfrm>
            <a:off x="3858774" y="4898237"/>
            <a:ext cx="163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~60 dB Isolation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7818EA0-8575-418D-91AC-4F1C8093DAB1}"/>
              </a:ext>
            </a:extLst>
          </p:cNvPr>
          <p:cNvCxnSpPr>
            <a:cxnSpLocks/>
          </p:cNvCxnSpPr>
          <p:nvPr/>
        </p:nvCxnSpPr>
        <p:spPr>
          <a:xfrm>
            <a:off x="1512272" y="3356013"/>
            <a:ext cx="2384088" cy="3694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B156C97-19CA-4DE4-B337-F2DCC385C37A}"/>
              </a:ext>
            </a:extLst>
          </p:cNvPr>
          <p:cNvSpPr txBox="1"/>
          <p:nvPr/>
        </p:nvSpPr>
        <p:spPr>
          <a:xfrm>
            <a:off x="3821646" y="3469684"/>
            <a:ext cx="163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~45 dB Isolation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4ADE61-C34B-400E-BF3A-E3137595523D}"/>
              </a:ext>
            </a:extLst>
          </p:cNvPr>
          <p:cNvCxnSpPr>
            <a:cxnSpLocks/>
          </p:cNvCxnSpPr>
          <p:nvPr/>
        </p:nvCxnSpPr>
        <p:spPr>
          <a:xfrm flipV="1">
            <a:off x="1564640" y="1917152"/>
            <a:ext cx="2270760" cy="11694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5D032E6-8CC3-4DA4-934E-240A49CF15B8}"/>
              </a:ext>
            </a:extLst>
          </p:cNvPr>
          <p:cNvSpPr txBox="1"/>
          <p:nvPr/>
        </p:nvSpPr>
        <p:spPr>
          <a:xfrm>
            <a:off x="3760686" y="1661376"/>
            <a:ext cx="1630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~15 dB Isolation</a:t>
            </a:r>
          </a:p>
        </p:txBody>
      </p:sp>
    </p:spTree>
    <p:extLst>
      <p:ext uri="{BB962C8B-B14F-4D97-AF65-F5344CB8AC3E}">
        <p14:creationId xmlns:p14="http://schemas.microsoft.com/office/powerpoint/2010/main" val="92967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04988-150E-46B6-B31E-1E546BD2A882}"/>
              </a:ext>
            </a:extLst>
          </p:cNvPr>
          <p:cNvSpPr txBox="1"/>
          <p:nvPr/>
        </p:nvSpPr>
        <p:spPr>
          <a:xfrm>
            <a:off x="9977292" y="2440735"/>
            <a:ext cx="18791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 Doors Closed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14C5D-3640-4F7D-9540-AD3612F8C62B}"/>
              </a:ext>
            </a:extLst>
          </p:cNvPr>
          <p:cNvSpPr txBox="1"/>
          <p:nvPr/>
        </p:nvSpPr>
        <p:spPr>
          <a:xfrm>
            <a:off x="9977292" y="4289155"/>
            <a:ext cx="1846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+ </a:t>
            </a:r>
          </a:p>
          <a:p>
            <a:r>
              <a:rPr lang="en-US" sz="1400" dirty="0"/>
              <a:t>Outer Doors Closed (2)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AC48-ABBE-42B3-B2CB-C9F671492F65}"/>
              </a:ext>
            </a:extLst>
          </p:cNvPr>
          <p:cNvSpPr txBox="1"/>
          <p:nvPr/>
        </p:nvSpPr>
        <p:spPr>
          <a:xfrm>
            <a:off x="9977292" y="592315"/>
            <a:ext cx="18791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Silo – </a:t>
            </a:r>
          </a:p>
          <a:p>
            <a:r>
              <a:rPr lang="en-US" sz="1400" dirty="0"/>
              <a:t>Access Tunnel – </a:t>
            </a:r>
          </a:p>
          <a:p>
            <a:r>
              <a:rPr lang="en-US" sz="1400" dirty="0"/>
              <a:t>Silo Deck + Doors Open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A5EAD-9B42-4783-BFCA-C21F9726AE9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55037"/>
          <a:stretch/>
        </p:blipFill>
        <p:spPr>
          <a:xfrm>
            <a:off x="49182" y="3613023"/>
            <a:ext cx="9942857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331DE-FEBB-4109-BBAF-D88016D9830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55037"/>
          <a:stretch/>
        </p:blipFill>
        <p:spPr>
          <a:xfrm>
            <a:off x="49182" y="1851660"/>
            <a:ext cx="9942857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1539FE-975C-4E4F-AE68-FEC37D7E385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55037"/>
          <a:stretch/>
        </p:blipFill>
        <p:spPr>
          <a:xfrm>
            <a:off x="49182" y="90298"/>
            <a:ext cx="9942857" cy="21031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35379A-C71B-4490-86BF-087C23F5628A}"/>
              </a:ext>
            </a:extLst>
          </p:cNvPr>
          <p:cNvSpPr txBox="1"/>
          <p:nvPr/>
        </p:nvSpPr>
        <p:spPr>
          <a:xfrm>
            <a:off x="5190802" y="894738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(-70 dBm)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53698E-2D19-4914-BE57-59B610959F63}"/>
              </a:ext>
            </a:extLst>
          </p:cNvPr>
          <p:cNvSpPr txBox="1"/>
          <p:nvPr/>
        </p:nvSpPr>
        <p:spPr>
          <a:xfrm>
            <a:off x="5190800" y="2718094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(-70 dBm)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08CCCC-3B10-4C86-B459-154851D71438}"/>
              </a:ext>
            </a:extLst>
          </p:cNvPr>
          <p:cNvSpPr txBox="1"/>
          <p:nvPr/>
        </p:nvSpPr>
        <p:spPr>
          <a:xfrm>
            <a:off x="5186035" y="4498478"/>
            <a:ext cx="17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510 MHz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Probe (-88 dBm)</a:t>
            </a:r>
          </a:p>
        </p:txBody>
      </p:sp>
    </p:spTree>
    <p:extLst>
      <p:ext uri="{BB962C8B-B14F-4D97-AF65-F5344CB8AC3E}">
        <p14:creationId xmlns:p14="http://schemas.microsoft.com/office/powerpoint/2010/main" val="315146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F43956-5138-427C-8DF7-1D3EC7B5B1E7}" vid="{3B6082DE-6C99-4659-977D-581E52841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Kolodzy Consulting - New</Template>
  <TotalTime>155</TotalTime>
  <Words>255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Silo RF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 RF Analysis</dc:title>
  <dc:creator>Paul Kolodzy, PhD</dc:creator>
  <cp:lastModifiedBy>Paul Kolodzy, PhD</cp:lastModifiedBy>
  <cp:revision>15</cp:revision>
  <cp:lastPrinted>2018-04-27T16:07:47Z</cp:lastPrinted>
  <dcterms:created xsi:type="dcterms:W3CDTF">2018-10-13T20:21:38Z</dcterms:created>
  <dcterms:modified xsi:type="dcterms:W3CDTF">2018-11-11T17:29:40Z</dcterms:modified>
</cp:coreProperties>
</file>